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6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709" autoAdjust="0"/>
  </p:normalViewPr>
  <p:slideViewPr>
    <p:cSldViewPr>
      <p:cViewPr varScale="1">
        <p:scale>
          <a:sx n="106" d="100"/>
          <a:sy n="106" d="100"/>
        </p:scale>
        <p:origin x="-1134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F1838-C536-45B6-8D16-FE63D9A13B6D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ACEC8-AA84-4860-AA77-C625CB859C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5ACEC8-AA84-4860-AA77-C625CB859CC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67D3FD-2B77-4AB6-8154-7007AB2AAF91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56975A-9681-4ECA-9D6D-2070A2AF27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67D3FD-2B77-4AB6-8154-7007AB2AAF91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56975A-9681-4ECA-9D6D-2070A2AF2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67D3FD-2B77-4AB6-8154-7007AB2AAF91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56975A-9681-4ECA-9D6D-2070A2AF2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67D3FD-2B77-4AB6-8154-7007AB2AAF91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56975A-9681-4ECA-9D6D-2070A2AF2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67D3FD-2B77-4AB6-8154-7007AB2AAF91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56975A-9681-4ECA-9D6D-2070A2AF27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67D3FD-2B77-4AB6-8154-7007AB2AAF91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56975A-9681-4ECA-9D6D-2070A2AF2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67D3FD-2B77-4AB6-8154-7007AB2AAF91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56975A-9681-4ECA-9D6D-2070A2AF2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67D3FD-2B77-4AB6-8154-7007AB2AAF91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56975A-9681-4ECA-9D6D-2070A2AF2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67D3FD-2B77-4AB6-8154-7007AB2AAF91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56975A-9681-4ECA-9D6D-2070A2AF27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67D3FD-2B77-4AB6-8154-7007AB2AAF91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56975A-9681-4ECA-9D6D-2070A2AF27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67D3FD-2B77-4AB6-8154-7007AB2AAF91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56975A-9681-4ECA-9D6D-2070A2AF27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967D3FD-2B77-4AB6-8154-7007AB2AAF91}" type="datetimeFigureOut">
              <a:rPr lang="ru-RU" smtClean="0"/>
              <a:pPr/>
              <a:t>01.05.2015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256975A-9681-4ECA-9D6D-2070A2AF27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143248"/>
            <a:ext cx="8572560" cy="3286148"/>
          </a:xfrm>
        </p:spPr>
        <p:txBody>
          <a:bodyPr>
            <a:normAutofit/>
          </a:bodyPr>
          <a:lstStyle/>
          <a:p>
            <a:endParaRPr lang="ru-RU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ru-RU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ru-RU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endParaRPr lang="ru-RU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4348" y="785794"/>
            <a:ext cx="7499443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	</a:t>
            </a:r>
            <a:endParaRPr lang="ru-RU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endParaRPr lang="ru-RU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«</a:t>
            </a:r>
            <a:r>
              <a:rPr lang="ru-RU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Виктимизация</a:t>
            </a:r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    	в семье»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advTm="5219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 бороться с семейным насилием: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/>
              <a:t>меры по снижению уровня коллективного внутрисемейного пьянства, алкоголизма и </a:t>
            </a:r>
            <a:r>
              <a:rPr lang="ru-RU" dirty="0" err="1" smtClean="0"/>
              <a:t>наркотизма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 широкая пропаганда правовых и психологических приемов защиты от внутрисемейного насилия; </a:t>
            </a:r>
          </a:p>
          <a:p>
            <a:r>
              <a:rPr lang="ru-RU" dirty="0" smtClean="0"/>
              <a:t>своевременное и адекватное реагирование правоохранительных органов на факты даже единичного проявления семейного насилия; </a:t>
            </a:r>
          </a:p>
          <a:p>
            <a:r>
              <a:rPr lang="ru-RU" dirty="0" smtClean="0"/>
              <a:t>индивидуальная профилактическая работа с </a:t>
            </a:r>
            <a:r>
              <a:rPr lang="ru-RU" dirty="0" err="1" smtClean="0"/>
              <a:t>виктимными</a:t>
            </a:r>
            <a:r>
              <a:rPr lang="ru-RU" dirty="0" smtClean="0"/>
              <a:t> членами семьи, в которых зафиксированы факты семейного насилия;</a:t>
            </a:r>
          </a:p>
          <a:p>
            <a:r>
              <a:rPr lang="ru-RU" dirty="0" smtClean="0"/>
              <a:t> широкое привлечение специалистов-психологов к проведению индивидуальной </a:t>
            </a:r>
            <a:r>
              <a:rPr lang="ru-RU" dirty="0" err="1" smtClean="0"/>
              <a:t>виктимологической</a:t>
            </a:r>
            <a:r>
              <a:rPr lang="ru-RU" dirty="0" smtClean="0"/>
              <a:t> профилактики; </a:t>
            </a:r>
          </a:p>
          <a:p>
            <a:r>
              <a:rPr lang="ru-RU" dirty="0" smtClean="0"/>
              <a:t>применение процедур восстановительного правосудия в предусмотренных законом случаях в целях </a:t>
            </a:r>
            <a:r>
              <a:rPr lang="ru-RU" dirty="0" err="1" smtClean="0"/>
              <a:t>избежания</a:t>
            </a:r>
            <a:r>
              <a:rPr lang="ru-RU" dirty="0" smtClean="0"/>
              <a:t> повторной </a:t>
            </a:r>
            <a:r>
              <a:rPr lang="ru-RU" dirty="0" err="1" smtClean="0"/>
              <a:t>виктимизации</a:t>
            </a:r>
            <a:r>
              <a:rPr lang="ru-RU" dirty="0" smtClean="0"/>
              <a:t> потерпевших.</a:t>
            </a:r>
            <a:endParaRPr lang="ru-RU" dirty="0"/>
          </a:p>
        </p:txBody>
      </p:sp>
    </p:spTree>
  </p:cSld>
  <p:clrMapOvr>
    <a:masterClrMapping/>
  </p:clrMapOvr>
  <p:transition advTm="5328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dirty="0" smtClean="0"/>
              <a:t>		В семейных отношениях </a:t>
            </a:r>
            <a:r>
              <a:rPr lang="ru-RU" dirty="0" err="1" smtClean="0"/>
              <a:t>виктимология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занимается изучением процессов семейной</a:t>
            </a:r>
          </a:p>
          <a:p>
            <a:pPr>
              <a:buNone/>
            </a:pPr>
            <a:r>
              <a:rPr lang="ru-RU" dirty="0" err="1" smtClean="0"/>
              <a:t>виктимизации</a:t>
            </a:r>
            <a:r>
              <a:rPr lang="ru-RU" dirty="0" smtClean="0"/>
              <a:t> и исследует проблему</a:t>
            </a:r>
          </a:p>
          <a:p>
            <a:pPr>
              <a:buNone/>
            </a:pPr>
            <a:r>
              <a:rPr lang="ru-RU" dirty="0" smtClean="0"/>
              <a:t>последовательного развития отношений</a:t>
            </a:r>
          </a:p>
          <a:p>
            <a:pPr>
              <a:buNone/>
            </a:pPr>
            <a:r>
              <a:rPr lang="ru-RU" dirty="0" smtClean="0"/>
              <a:t>между преступником и потерпевшим.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8c00464345221dd58e45bb3cf60077a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85852" y="4500570"/>
            <a:ext cx="3000396" cy="2000264"/>
          </a:xfrm>
          <a:prstGeom prst="rect">
            <a:avLst/>
          </a:prstGeom>
        </p:spPr>
      </p:pic>
      <p:pic>
        <p:nvPicPr>
          <p:cNvPr id="5" name="Рисунок 4" descr="chto_delat_esli_muzh_be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43636" y="120003"/>
            <a:ext cx="2214578" cy="1594496"/>
          </a:xfrm>
          <a:prstGeom prst="rect">
            <a:avLst/>
          </a:prstGeom>
        </p:spPr>
      </p:pic>
    </p:spTree>
  </p:cSld>
  <p:clrMapOvr>
    <a:masterClrMapping/>
  </p:clrMapOvr>
  <p:transition advTm="4875"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1000100" y="0"/>
            <a:ext cx="8143900" cy="6858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ru-RU" sz="3200" dirty="0" smtClean="0"/>
              <a:t>	Довольно часто в семье сама жертва «формирует» и «воспитывает» преступника, то есть стимулирует преступление, нередко жертва завершает становление преступника.</a:t>
            </a:r>
          </a:p>
          <a:p>
            <a:pPr algn="ctr">
              <a:buNone/>
            </a:pPr>
            <a:endParaRPr lang="ru-RU" sz="3200" dirty="0" smtClean="0"/>
          </a:p>
          <a:p>
            <a:pPr algn="r">
              <a:buNone/>
            </a:pPr>
            <a:endParaRPr lang="ru-RU" sz="3200" dirty="0" smtClean="0"/>
          </a:p>
          <a:p>
            <a:pPr algn="r">
              <a:buNone/>
            </a:pPr>
            <a:r>
              <a:rPr lang="ru-RU" sz="3200" dirty="0" smtClean="0"/>
              <a:t>Это особенно касается </a:t>
            </a:r>
          </a:p>
          <a:p>
            <a:pPr algn="r">
              <a:buNone/>
            </a:pPr>
            <a:r>
              <a:rPr lang="ru-RU" sz="3200" dirty="0" smtClean="0"/>
              <a:t>семейных убийств,</a:t>
            </a:r>
          </a:p>
          <a:p>
            <a:pPr algn="r">
              <a:buNone/>
            </a:pPr>
            <a:r>
              <a:rPr lang="ru-RU" sz="3200" dirty="0" smtClean="0"/>
              <a:t> совершаемых на почве </a:t>
            </a:r>
          </a:p>
          <a:p>
            <a:pPr algn="r">
              <a:buNone/>
            </a:pPr>
            <a:r>
              <a:rPr lang="ru-RU" sz="3200" dirty="0"/>
              <a:t>	</a:t>
            </a:r>
            <a:r>
              <a:rPr lang="ru-RU" sz="3200" dirty="0" smtClean="0"/>
              <a:t>			наркомании.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Рисунок 5" descr="node_crisis_narko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57290" y="3357562"/>
            <a:ext cx="3454581" cy="2571744"/>
          </a:xfrm>
          <a:prstGeom prst="rect">
            <a:avLst/>
          </a:prstGeom>
        </p:spPr>
      </p:pic>
    </p:spTree>
  </p:cSld>
  <p:clrMapOvr>
    <a:masterClrMapping/>
  </p:clrMapOvr>
  <p:transition advTm="5281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800" dirty="0" smtClean="0"/>
              <a:t>Во многих случаях потерпевший «молчаливо» соглашается стать жертвой убийства, в состоянии опьянения кооперируется с преступником, провоцирует его, толкая на конкретные действия. Чаще всего это случается тогда, когда преступник и жертва совместно употребляют спиртное, злоупотребляя им, совместно приобретают и употребляют наркотики, делят краденные деньги, ценности, вещи и т.д.</a:t>
            </a:r>
          </a:p>
          <a:p>
            <a:pPr algn="ctr">
              <a:buNone/>
            </a:pPr>
            <a:endParaRPr lang="ru-RU" dirty="0" smtClean="0"/>
          </a:p>
        </p:txBody>
      </p:sp>
      <p:pic>
        <p:nvPicPr>
          <p:cNvPr id="5" name="Рисунок 4" descr="images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4572008"/>
            <a:ext cx="2786082" cy="2089562"/>
          </a:xfrm>
          <a:prstGeom prst="rect">
            <a:avLst/>
          </a:prstGeom>
        </p:spPr>
      </p:pic>
    </p:spTree>
  </p:cSld>
  <p:clrMapOvr>
    <a:masterClrMapping/>
  </p:clrMapOvr>
  <p:transition advTm="5250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 криминологии выделяются два типа </a:t>
            </a:r>
            <a:r>
              <a:rPr lang="ru-RU" dirty="0" err="1" smtClean="0"/>
              <a:t>виктимного</a:t>
            </a:r>
            <a:r>
              <a:rPr lang="ru-RU" dirty="0" smtClean="0"/>
              <a:t> поведения: 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r>
              <a:rPr lang="ru-RU" dirty="0" smtClean="0"/>
              <a:t>устойчивое (иногда его называют личностным);</a:t>
            </a:r>
          </a:p>
          <a:p>
            <a:r>
              <a:rPr lang="ru-RU" dirty="0" smtClean="0"/>
              <a:t>неустойчивое (иногда его называют ситуативным). </a:t>
            </a:r>
          </a:p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r>
              <a:rPr lang="ru-RU" dirty="0" smtClean="0"/>
              <a:t>		Можно говорить еще о двух видах: активное и пассивное </a:t>
            </a:r>
            <a:r>
              <a:rPr lang="ru-RU" dirty="0" err="1" smtClean="0"/>
              <a:t>виктимное</a:t>
            </a:r>
            <a:r>
              <a:rPr lang="ru-RU" dirty="0" smtClean="0"/>
              <a:t> поведение. </a:t>
            </a:r>
          </a:p>
          <a:p>
            <a:endParaRPr lang="ru-RU" dirty="0"/>
          </a:p>
        </p:txBody>
      </p:sp>
    </p:spTree>
  </p:cSld>
  <p:clrMapOvr>
    <a:masterClrMapping/>
  </p:clrMapOvr>
  <p:transition advTm="5375">
    <p:wheel spokes="3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Виды домашнего насилия: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dirty="0" smtClean="0"/>
              <a:t>Физическое насилие (прямое или косвенное воздействие на жертву с целью причинения физического вреда);</a:t>
            </a:r>
          </a:p>
          <a:p>
            <a:r>
              <a:rPr lang="ru-RU" dirty="0" smtClean="0"/>
              <a:t>Сексуальное насилие</a:t>
            </a:r>
            <a:r>
              <a:rPr lang="en-US" dirty="0" smtClean="0"/>
              <a:t> (</a:t>
            </a:r>
            <a:r>
              <a:rPr lang="ru-RU" dirty="0" smtClean="0"/>
              <a:t>принудительное сексуальное действие или использование сексуальности другого человека</a:t>
            </a:r>
            <a:r>
              <a:rPr lang="en-US" dirty="0" smtClean="0"/>
              <a:t>)</a:t>
            </a:r>
            <a:r>
              <a:rPr lang="ru-RU" dirty="0" smtClean="0"/>
              <a:t>;</a:t>
            </a:r>
          </a:p>
          <a:p>
            <a:r>
              <a:rPr lang="ru-RU" dirty="0" smtClean="0"/>
              <a:t>Эмоциональное (психологическое) насилие</a:t>
            </a:r>
            <a:r>
              <a:rPr lang="en-US" dirty="0" smtClean="0"/>
              <a:t> (</a:t>
            </a:r>
            <a:r>
              <a:rPr lang="ru-RU" dirty="0" smtClean="0"/>
              <a:t>унижение, оскорбление, контролировании поведения</a:t>
            </a:r>
            <a:r>
              <a:rPr lang="en-US" dirty="0" smtClean="0"/>
              <a:t>)</a:t>
            </a:r>
            <a:r>
              <a:rPr lang="ru-RU" dirty="0" smtClean="0"/>
              <a:t>;</a:t>
            </a:r>
          </a:p>
          <a:p>
            <a:r>
              <a:rPr lang="ru-RU" dirty="0" smtClean="0"/>
              <a:t>Экономическое насилие (контроль над финансовыми и прочими ресурсами семьи, выделение жертве денег на «содержание», вымогательство).</a:t>
            </a:r>
            <a:endParaRPr lang="ru-RU" dirty="0"/>
          </a:p>
        </p:txBody>
      </p:sp>
    </p:spTree>
  </p:cSld>
  <p:clrMapOvr>
    <a:masterClrMapping/>
  </p:clrMapOvr>
  <p:transition advTm="5453">
    <p:wheel spokes="3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dirty="0" smtClean="0"/>
              <a:t>Лица, подвергающиеся или подвергшиеся в прошлом домашнему насилию, часто страдают от сопутствующих расстройств психики, наиболее распространенными из которых являются синдром приобретенной </a:t>
            </a:r>
          </a:p>
          <a:p>
            <a:pPr algn="ctr">
              <a:buNone/>
            </a:pPr>
            <a:r>
              <a:rPr lang="ru-RU" dirty="0" smtClean="0"/>
              <a:t>						беспомощности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ru-RU" dirty="0" smtClean="0"/>
              <a:t>			У таких людей может 					наблюдаться</a:t>
            </a:r>
          </a:p>
          <a:p>
            <a:pPr>
              <a:buNone/>
            </a:pPr>
            <a:r>
              <a:rPr lang="ru-RU" dirty="0" smtClean="0"/>
              <a:t>повышенная склонность к суициду, </a:t>
            </a:r>
          </a:p>
          <a:p>
            <a:pPr>
              <a:buNone/>
            </a:pPr>
            <a:r>
              <a:rPr lang="ru-RU" dirty="0" smtClean="0"/>
              <a:t>расстройству приема пищи,</a:t>
            </a:r>
          </a:p>
          <a:p>
            <a:pPr>
              <a:buNone/>
            </a:pPr>
            <a:r>
              <a:rPr lang="ru-RU" dirty="0" smtClean="0"/>
              <a:t>алкоголизму, наркомании,</a:t>
            </a:r>
          </a:p>
          <a:p>
            <a:pPr>
              <a:buNone/>
            </a:pPr>
            <a:r>
              <a:rPr lang="ru-RU" dirty="0" smtClean="0"/>
              <a:t>бродяжничеству, </a:t>
            </a:r>
          </a:p>
          <a:p>
            <a:pPr>
              <a:buNone/>
            </a:pPr>
            <a:r>
              <a:rPr lang="ru-RU" dirty="0" smtClean="0"/>
              <a:t>патологическому</a:t>
            </a:r>
          </a:p>
          <a:p>
            <a:pPr>
              <a:buNone/>
            </a:pPr>
            <a:r>
              <a:rPr lang="ru-RU" dirty="0" smtClean="0"/>
              <a:t> накопительству.</a:t>
            </a:r>
            <a:endParaRPr lang="en-US" dirty="0" smtClean="0"/>
          </a:p>
        </p:txBody>
      </p:sp>
      <p:pic>
        <p:nvPicPr>
          <p:cNvPr id="5" name="Рисунок 4" descr="91814275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2019290"/>
            <a:ext cx="2643206" cy="1497817"/>
          </a:xfrm>
          <a:prstGeom prst="rect">
            <a:avLst/>
          </a:prstGeom>
        </p:spPr>
      </p:pic>
      <p:pic>
        <p:nvPicPr>
          <p:cNvPr id="8" name="Рисунок 7" descr="807929_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57884" y="4014782"/>
            <a:ext cx="3143272" cy="2514617"/>
          </a:xfrm>
          <a:prstGeom prst="rect">
            <a:avLst/>
          </a:prstGeom>
        </p:spPr>
      </p:pic>
    </p:spTree>
  </p:cSld>
  <p:clrMapOvr>
    <a:masterClrMapping/>
  </p:clrMapOvr>
  <p:transition advTm="5437"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r">
              <a:buNone/>
            </a:pPr>
            <a:r>
              <a:rPr lang="en-US" dirty="0" smtClean="0"/>
              <a:t>					</a:t>
            </a:r>
            <a:r>
              <a:rPr lang="ru-RU" dirty="0" smtClean="0"/>
              <a:t>Дети и подростки, </a:t>
            </a:r>
            <a:r>
              <a:rPr lang="en-US" dirty="0" smtClean="0"/>
              <a:t>				</a:t>
            </a:r>
            <a:r>
              <a:rPr lang="ru-RU" dirty="0" smtClean="0"/>
              <a:t>ставшие свидетелями </a:t>
            </a:r>
            <a:r>
              <a:rPr lang="en-US" dirty="0" smtClean="0"/>
              <a:t>				</a:t>
            </a:r>
            <a:r>
              <a:rPr lang="ru-RU" dirty="0" smtClean="0"/>
              <a:t>домашнего</a:t>
            </a:r>
            <a:r>
              <a:rPr lang="en-US" dirty="0" smtClean="0"/>
              <a:t> </a:t>
            </a:r>
            <a:r>
              <a:rPr lang="ru-RU" dirty="0" smtClean="0"/>
              <a:t>насилия, </a:t>
            </a:r>
            <a:r>
              <a:rPr lang="en-US" dirty="0" smtClean="0"/>
              <a:t>				</a:t>
            </a:r>
            <a:r>
              <a:rPr lang="ru-RU" dirty="0" smtClean="0"/>
              <a:t>перенимают подходящую </a:t>
            </a:r>
            <a:r>
              <a:rPr lang="en-US" dirty="0" smtClean="0"/>
              <a:t>		</a:t>
            </a:r>
            <a:r>
              <a:rPr lang="ru-RU" dirty="0" err="1" smtClean="0"/>
              <a:t>гендерную</a:t>
            </a:r>
            <a:r>
              <a:rPr lang="ru-RU" dirty="0" smtClean="0"/>
              <a:t> модель поведения и</a:t>
            </a:r>
            <a:r>
              <a:rPr lang="en-US" dirty="0" smtClean="0"/>
              <a:t>			</a:t>
            </a:r>
            <a:r>
              <a:rPr lang="ru-RU" dirty="0" smtClean="0"/>
              <a:t>воспроизводят её в следующем поколении</a:t>
            </a:r>
            <a:r>
              <a:rPr lang="en-US" dirty="0" smtClean="0"/>
              <a:t>.</a:t>
            </a:r>
            <a:endParaRPr lang="ru-RU" dirty="0" smtClean="0"/>
          </a:p>
        </p:txBody>
      </p:sp>
      <p:pic>
        <p:nvPicPr>
          <p:cNvPr id="6" name="Рисунок 5" descr="deti-nasilniki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3286124"/>
            <a:ext cx="3361448" cy="3316628"/>
          </a:xfrm>
          <a:prstGeom prst="rect">
            <a:avLst/>
          </a:prstGeom>
        </p:spPr>
      </p:pic>
      <p:pic>
        <p:nvPicPr>
          <p:cNvPr id="5" name="Рисунок 4" descr="1335959908_02314800_Fit_340x10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2976" y="214290"/>
            <a:ext cx="3238500" cy="2133600"/>
          </a:xfrm>
          <a:prstGeom prst="rect">
            <a:avLst/>
          </a:prstGeom>
        </p:spPr>
      </p:pic>
    </p:spTree>
  </p:cSld>
  <p:clrMapOvr>
    <a:masterClrMapping/>
  </p:clrMapOvr>
  <p:transition advTm="5641">
    <p:wheel spokes="3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Последствия насилия: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/>
              <a:t>Кратковременные – физические повреждения, состояние тревоги, страха, состояние депрессии, нарушение сексуальной жизни, у детей боязнь взрослых;</a:t>
            </a:r>
            <a:endParaRPr lang="en-US" dirty="0" smtClean="0"/>
          </a:p>
          <a:p>
            <a:r>
              <a:rPr lang="ru-RU" dirty="0" smtClean="0"/>
              <a:t>Долговременные –</a:t>
            </a:r>
            <a:r>
              <a:rPr lang="en-US" dirty="0" smtClean="0"/>
              <a:t> </a:t>
            </a:r>
            <a:r>
              <a:rPr lang="ru-RU" dirty="0" smtClean="0"/>
              <a:t>нежелание повторно создавать семью, ненависть ко всем женщинам, ненависть ко всем мужчинам, короткое будущее  – не планирует жизнь, психосоматические заболевания  – неврозы, психические заболевания, выше риск употребления алкоголя, наркотиков, при сексуальном насилии  – риск стать проституткой;</a:t>
            </a:r>
          </a:p>
          <a:p>
            <a:r>
              <a:rPr lang="ru-RU" dirty="0" smtClean="0"/>
              <a:t>Последствия для общества –</a:t>
            </a:r>
            <a:r>
              <a:rPr lang="en-US" dirty="0" smtClean="0"/>
              <a:t> </a:t>
            </a:r>
            <a:r>
              <a:rPr lang="ru-RU" dirty="0" smtClean="0"/>
              <a:t>потеря человеческих жизней, потеря производительных членов общества (инвалиды), высокие затраты государства на реабилитацию пострадавших, судебную систему, проведение следственных мероприятий, лечение пострадавших.</a:t>
            </a:r>
          </a:p>
          <a:p>
            <a:endParaRPr lang="ru-RU" dirty="0"/>
          </a:p>
        </p:txBody>
      </p:sp>
    </p:spTree>
  </p:cSld>
  <p:clrMapOvr>
    <a:masterClrMapping/>
  </p:clrMapOvr>
  <p:transition advTm="5703"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7E4B20-FB70-4A93-BEAC-0E4272AB1146}"/>
</file>

<file path=customXml/itemProps2.xml><?xml version="1.0" encoding="utf-8"?>
<ds:datastoreItem xmlns:ds="http://schemas.openxmlformats.org/officeDocument/2006/customXml" ds:itemID="{36C50951-A774-4E2A-B525-F5DC9EC6EAE6}"/>
</file>

<file path=customXml/itemProps3.xml><?xml version="1.0" encoding="utf-8"?>
<ds:datastoreItem xmlns:ds="http://schemas.openxmlformats.org/officeDocument/2006/customXml" ds:itemID="{1258FBFB-0BBF-41B4-BDCE-4CE8DBF90F88}"/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134</TotalTime>
  <Words>288</Words>
  <Application>Microsoft Office PowerPoint</Application>
  <PresentationFormat>Экран (4:3)</PresentationFormat>
  <Paragraphs>57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Слайд 1</vt:lpstr>
      <vt:lpstr>Слайд 2</vt:lpstr>
      <vt:lpstr>Слайд 3</vt:lpstr>
      <vt:lpstr>Слайд 4</vt:lpstr>
      <vt:lpstr>В криминологии выделяются два типа виктимного поведения: </vt:lpstr>
      <vt:lpstr>Виды домашнего насилия:</vt:lpstr>
      <vt:lpstr>Слайд 7</vt:lpstr>
      <vt:lpstr>Слайд 8</vt:lpstr>
      <vt:lpstr>Последствия насилия:</vt:lpstr>
      <vt:lpstr>Как бороться с семейным насилием: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«Виктимизация в школе»</dc:title>
  <dc:creator>Admin</dc:creator>
  <cp:lastModifiedBy>pc</cp:lastModifiedBy>
  <cp:revision>23</cp:revision>
  <dcterms:created xsi:type="dcterms:W3CDTF">2013-06-20T11:49:03Z</dcterms:created>
  <dcterms:modified xsi:type="dcterms:W3CDTF">2015-05-01T10:25:32Z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